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93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84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102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906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03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08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318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327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9118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783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073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19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871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70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3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58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8A05DEC-2787-4F95-8DFE-4FFD88558F42}" type="datetimeFigureOut">
              <a:rPr lang="cs-CZ" smtClean="0"/>
              <a:t>28.11.2019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20A5626-EA9E-4FC6-B9DE-9174CEA2178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3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 trans="2000" intensity="6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18">
            <a:extLst>
              <a:ext uri="{FF2B5EF4-FFF2-40B4-BE49-F238E27FC236}">
                <a16:creationId xmlns:a16="http://schemas.microsoft.com/office/drawing/2014/main" id="{7E453216-9022-445D-A1D9-BE7D6D06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5487964"/>
            <a:ext cx="9905998" cy="103793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MKMS s.r.o.</a:t>
            </a: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565479B6-E459-4BFE-8627-A776027F4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32104"/>
            <a:ext cx="6553199" cy="4980433"/>
          </a:xfrm>
          <a:prstGeom prst="rect">
            <a:avLst/>
          </a:prstGeom>
          <a:effectLst>
            <a:glow>
              <a:schemeClr val="accent1">
                <a:alpha val="30000"/>
              </a:schemeClr>
            </a:glow>
            <a:outerShdw dist="152400" dir="3420000" algn="ctr" rotWithShape="0">
              <a:srgbClr val="000000"/>
            </a:outerShdw>
          </a:effectLst>
          <a:scene3d>
            <a:camera prst="orthographicFront"/>
            <a:lightRig rig="balanced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3264998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00">
        <p15:prstTrans prst="drape"/>
      </p:transition>
    </mc:Choice>
    <mc:Fallback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C8A1-07E8-4216-A389-3D0BC9013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9067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O nás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19C6D7-FD3F-4F11-8D2A-B8DBDF4D7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08667"/>
            <a:ext cx="10170054" cy="4893733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Comic Sans MS" panose="030F0702030302020204" pitchFamily="66" charset="0"/>
              </a:rPr>
              <a:t>Společnost MKMS s.r.o. vznikla v roce 1994 se záměrem zlepšit stav ekologie a ekonomiky energetických systémů malých, středních, ale i velkých provozovatelů. V posledních letech své činnosti rozšířila naše společnost oblasti své působnosti o obory související s úpravou vody, a to zejména úprava vod pro technologické účely a pitné vody včetně čistíren odpadních vod. S tím souvisí i obor bazénových technologií a i další obor naší činnosti, a to je strojírenská výroba a kovovýroba, V oboru strojírenské výroby a kovovýroby vyrábíme např. finální výrobky pro zahraniční partnery, a to ocelový paletizační systém pro automobilový průmysl a další. Taktéž provádíme v této oblasti klasickou výrobu ocelových konstrukcí, popř. speciálních kontejnerů a nádrží. Jsme schopni pracovat s nejrůznějšími druhy materiálů od klasické oceli, přes vysoce legované oceli v oblasti nerezových a žáruvzdorných materiálů, tak mosazi a bronzu, i slitin lehkých kovů a plastů. Provádíme práce od dělení materiálu přes veškeré třískové i beztřískové obrábění a svařování výše uvedených materiálů.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609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000">
        <p:fade/>
      </p:transition>
    </mc:Choice>
    <mc:Fallback>
      <p:transition spd="med" advTm="2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0C490A-7B1C-4E92-9A14-C4230B64D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7800"/>
            <a:ext cx="9905998" cy="14986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  <a:latin typeface="Comic Sans MS" panose="030F0702030302020204" pitchFamily="66" charset="0"/>
              </a:rPr>
              <a:t>Naše hlavní výrobní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5EE91E-30B9-44BB-8D13-40A1135B3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447800"/>
            <a:ext cx="9398001" cy="4698999"/>
          </a:xfrm>
        </p:spPr>
        <p:txBody>
          <a:bodyPr>
            <a:normAutofit fontScale="85000" lnSpcReduction="10000"/>
          </a:bodyPr>
          <a:lstStyle/>
          <a:p>
            <a:r>
              <a:rPr lang="cs-CZ" dirty="0">
                <a:latin typeface="Comic Sans MS" panose="030F0702030302020204" pitchFamily="66" charset="0"/>
              </a:rPr>
              <a:t>Ocelové konstrukce</a:t>
            </a:r>
          </a:p>
          <a:p>
            <a:r>
              <a:rPr lang="cs-CZ" dirty="0">
                <a:latin typeface="Comic Sans MS" panose="030F0702030302020204" pitchFamily="66" charset="0"/>
              </a:rPr>
              <a:t>Svařování na 3d svařovacích stolech o vysoké přesnosti</a:t>
            </a:r>
          </a:p>
          <a:p>
            <a:r>
              <a:rPr lang="cs-CZ" dirty="0">
                <a:latin typeface="Comic Sans MS" panose="030F0702030302020204" pitchFamily="66" charset="0"/>
              </a:rPr>
              <a:t>Výroba speciálních strojů, konstrukcí, tlakových nádob, veterinárních zařízení a to vše z nerez oceli, hliníku, černé oceli a dalších</a:t>
            </a:r>
          </a:p>
          <a:p>
            <a:r>
              <a:rPr lang="cs-CZ" dirty="0">
                <a:latin typeface="Comic Sans MS" panose="030F0702030302020204" pitchFamily="66" charset="0"/>
              </a:rPr>
              <a:t>Bazénové technologie</a:t>
            </a:r>
          </a:p>
          <a:p>
            <a:r>
              <a:rPr lang="cs-CZ" dirty="0">
                <a:latin typeface="Comic Sans MS" panose="030F0702030302020204" pitchFamily="66" charset="0"/>
              </a:rPr>
              <a:t>Tepelná technika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Pro tuto výrobu vlastníme výrobní halu o velikosti 70x17metrů a výškou pod jeřábem 5,2metru. Hala je vybavena jeřábem o nosnosti 3,2t.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Strojní vybavení pro třískové obrábění konvenční soustruhy, frézky, vrtačky, sloupová otočná vrtačka, stáčečka a ohýbačka plechu, hydraulické tabulové nůžky, 3d svařovací stoly – svářečské vybavení stroje </a:t>
            </a:r>
            <a:r>
              <a:rPr lang="cs-CZ" dirty="0" err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Migatronic</a:t>
            </a:r>
            <a:r>
              <a:rPr lang="cs-CZ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 pro svařování </a:t>
            </a:r>
            <a:r>
              <a:rPr lang="cs-CZ" dirty="0" err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mig</a:t>
            </a:r>
            <a:r>
              <a:rPr lang="cs-CZ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cs-CZ" dirty="0" err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mag</a:t>
            </a:r>
            <a:r>
              <a:rPr lang="cs-CZ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cs-CZ" dirty="0" err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tig</a:t>
            </a:r>
            <a:r>
              <a:rPr lang="cs-CZ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cs-CZ" dirty="0" err="1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ac/dc</a:t>
            </a:r>
            <a:r>
              <a:rPr lang="cs-CZ" dirty="0">
                <a:solidFill>
                  <a:srgbClr val="FF0000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 všechny s vodním chlazením a další.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Comic Sans MS" panose="030F0702030302020204" pitchFamily="66" charset="0"/>
              </a:rPr>
              <a:t>novinka: ekologický systém čištění nerezových svárů za pomoci elektrochemické reakce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3C5BF3-2954-428F-BF29-87651BB544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90111" y="2720974"/>
            <a:ext cx="25146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15444"/>
      </p:ext>
    </p:extLst>
  </p:cSld>
  <p:clrMapOvr>
    <a:masterClrMapping/>
  </p:clrMapOvr>
  <p:transition spd="slow" advTm="24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5EF6D0-9AE7-45B3-8D89-79F1AF24D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558801"/>
            <a:ext cx="9905998" cy="1473199"/>
          </a:xfrm>
        </p:spPr>
        <p:txBody>
          <a:bodyPr/>
          <a:lstStyle/>
          <a:p>
            <a:r>
              <a:rPr lang="cs-CZ" dirty="0">
                <a:effectLst/>
                <a:latin typeface="Comic Sans MS" panose="030F0702030302020204" pitchFamily="66" charset="0"/>
              </a:rPr>
              <a:t>Dodávky a montáže ocelových konstrukcí, nádrží a podobně.</a:t>
            </a: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85632EA-46BF-4955-AB7D-E5A4F2CF9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9466"/>
            <a:ext cx="2857500" cy="22860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385B92C-9223-4743-8CFB-417EC7CFD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90" y="1650999"/>
            <a:ext cx="2988733" cy="22860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602D3D7-6339-437B-9D0C-8C230F04BC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66" y="1659466"/>
            <a:ext cx="3272691" cy="226906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39893F-A7D9-45CB-968B-B3EC04CD8C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504" y="4627560"/>
            <a:ext cx="3232519" cy="223043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E5A79F9-2CC0-403B-863D-7322679A9F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63" y="4627560"/>
            <a:ext cx="3097832" cy="2230439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549ED163-D09C-43F3-ABCA-E4EB195507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933" y="3945034"/>
            <a:ext cx="2184724" cy="291296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4EE7FB6C-8756-46E8-B50B-28D265F3F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932"/>
            <a:ext cx="1936045" cy="290406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153251F-3EE1-42F5-B499-0E8CD00BE9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6777" y="1939462"/>
            <a:ext cx="2887644" cy="216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43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8896E65-1366-4960-9B5A-8BD3C8F8D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517327"/>
            <a:ext cx="9905998" cy="1921073"/>
          </a:xfrm>
        </p:spPr>
        <p:txBody>
          <a:bodyPr/>
          <a:lstStyle/>
          <a:p>
            <a:r>
              <a:rPr lang="cs-CZ" dirty="0">
                <a:effectLst/>
                <a:latin typeface="Comic Sans MS" panose="030F0702030302020204" pitchFamily="66" charset="0"/>
              </a:rPr>
              <a:t>Vybavení veterinárních ordinací vyšetřovací a operační stoly, instrumentační stolky, hospitalizační boxy a různé stojany a příslušenství jako například dentální </a:t>
            </a:r>
            <a:r>
              <a:rPr lang="cs-CZ" dirty="0" err="1">
                <a:effectLst/>
                <a:latin typeface="Comic Sans MS" panose="030F0702030302020204" pitchFamily="66" charset="0"/>
              </a:rPr>
              <a:t>nádstavce</a:t>
            </a:r>
            <a:r>
              <a:rPr lang="cs-CZ" dirty="0">
                <a:effectLst/>
                <a:latin typeface="Comic Sans MS" panose="030F0702030302020204" pitchFamily="66" charset="0"/>
              </a:rPr>
              <a:t> ke stolům atd.</a:t>
            </a: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EB59745-BA09-43DA-B1B5-6B36FD7C1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438" y="3168959"/>
            <a:ext cx="2109787" cy="317171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2EC3022-9B02-4165-8636-13B42AA30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17" y="3429000"/>
            <a:ext cx="3765550" cy="27363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A759CE9-8E57-4DCA-8088-3575F8EC1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75" y="3109053"/>
            <a:ext cx="2149636" cy="32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6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C6A348-86D9-4336-9592-2A4D56E0F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70934"/>
            <a:ext cx="9905998" cy="2235200"/>
          </a:xfrm>
        </p:spPr>
        <p:txBody>
          <a:bodyPr/>
          <a:lstStyle/>
          <a:p>
            <a:r>
              <a:rPr lang="cs-CZ" dirty="0">
                <a:effectLst/>
                <a:latin typeface="Comic Sans MS" panose="030F0702030302020204" pitchFamily="66" charset="0"/>
              </a:rPr>
              <a:t>Výroba speciálních nerezových strojů pro automobilový průmysl pro čištění a konzervaci obráběných dílů automobilů.</a:t>
            </a:r>
            <a:endParaRPr lang="cs-CZ" dirty="0">
              <a:latin typeface="Comic Sans MS" panose="030F0702030302020204" pitchFamily="66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5985CD9-F387-4778-8F10-B6528D25B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16" y="1866370"/>
            <a:ext cx="2857500" cy="21431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53B43BF-472D-463F-9891-AFB1320B1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50" y="1866370"/>
            <a:ext cx="2857500" cy="2143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700426-89C4-4B01-B387-9964125619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3" y="4009495"/>
            <a:ext cx="2857500" cy="214312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76BC409-3BB6-4DC9-A4A7-8C13BA88EB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97" y="400949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51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00">
        <p:fade/>
      </p:transition>
    </mc:Choice>
    <mc:Fallback>
      <p:transition spd="med" advTm="9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05B03A-EC31-4284-A5B6-88681D05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372534"/>
            <a:ext cx="9905998" cy="4707466"/>
          </a:xfrm>
        </p:spPr>
        <p:txBody>
          <a:bodyPr>
            <a:normAutofit/>
          </a:bodyPr>
          <a:lstStyle/>
          <a:p>
            <a:r>
              <a:rPr lang="cs-CZ" dirty="0">
                <a:effectLst/>
                <a:latin typeface="Comic Sans MS" panose="030F0702030302020204" pitchFamily="66" charset="0"/>
              </a:rPr>
              <a:t>Bazény a bazénová technika</a:t>
            </a:r>
          </a:p>
          <a:p>
            <a:r>
              <a:rPr lang="cs-CZ" dirty="0">
                <a:effectLst/>
                <a:latin typeface="Comic Sans MS" panose="030F0702030302020204" pitchFamily="66" charset="0"/>
              </a:rPr>
              <a:t>naše společnost provádí montáž a doplnění bazénů o technologii bazénů tj. veškeré technologické potrubní rozvody, filtrační stanice a vodní atrakce- vlastní výroby. Dále se zabýváme výrobou jednotlivých bazénových atrakcí a rehabilitačních doplňků k bazénům, jako jsou tobogány, vodní hřiby, vodní deštníky, vodní chrliče a speciální dětské atrakce, ale i protiproudá zařízení, vodní a vzduchové </a:t>
            </a:r>
            <a:r>
              <a:rPr lang="cs-CZ" dirty="0" err="1">
                <a:effectLst/>
                <a:latin typeface="Comic Sans MS" panose="030F0702030302020204" pitchFamily="66" charset="0"/>
              </a:rPr>
              <a:t>hydromasáže</a:t>
            </a:r>
            <a:r>
              <a:rPr lang="cs-CZ" dirty="0">
                <a:effectLst/>
                <a:latin typeface="Comic Sans MS" panose="030F0702030302020204" pitchFamily="66" charset="0"/>
              </a:rPr>
              <a:t>.</a:t>
            </a:r>
          </a:p>
          <a:p>
            <a:r>
              <a:rPr lang="cs-CZ" dirty="0">
                <a:effectLst/>
                <a:latin typeface="Comic Sans MS" panose="030F0702030302020204" pitchFamily="66" charset="0"/>
              </a:rPr>
              <a:t>Dále vyrábíme doplňkové zařízení k bazénům, jako jsou vstupní sprchové turnikety a pítka, vše z nerez oceli ANSI.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4D6AF27-5E61-4F64-A44B-983D46A51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2" y="4593932"/>
            <a:ext cx="2825747" cy="207780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8C1611-BAF4-448E-8463-4A0B68783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826" y="4627799"/>
            <a:ext cx="2825747" cy="207780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F76881-B9DF-45F3-B468-DBC24782F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839" y="4573482"/>
            <a:ext cx="1815571" cy="209825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5C2E666-7401-4A9C-9A8C-72B1F1586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62" y="4593932"/>
            <a:ext cx="2825746" cy="20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4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9D097CC9-B723-497D-A798-2710950B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42533"/>
            <a:ext cx="9906000" cy="4148667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>
                <a:latin typeface="Comic Sans MS" panose="030F0702030302020204" pitchFamily="66" charset="0"/>
              </a:rPr>
              <a:t>Malé, střední i průmyslové kotelny</a:t>
            </a:r>
          </a:p>
          <a:p>
            <a:r>
              <a:rPr lang="cs-CZ" sz="2400" dirty="0">
                <a:effectLst/>
                <a:latin typeface="Comic Sans MS" panose="030F0702030302020204" pitchFamily="66" charset="0"/>
              </a:rPr>
              <a:t>Výměníkové předávací stanice a kompaktní výměníkové stanice</a:t>
            </a:r>
          </a:p>
          <a:p>
            <a:r>
              <a:rPr lang="cs-CZ" sz="2400" dirty="0" err="1">
                <a:effectLst/>
                <a:latin typeface="Comic Sans MS" panose="030F0702030302020204" pitchFamily="66" charset="0"/>
              </a:rPr>
              <a:t>Rychlovyvíječe</a:t>
            </a:r>
            <a:r>
              <a:rPr lang="cs-CZ" sz="2400" dirty="0">
                <a:effectLst/>
                <a:latin typeface="Comic Sans MS" panose="030F0702030302020204" pitchFamily="66" charset="0"/>
              </a:rPr>
              <a:t> páry</a:t>
            </a:r>
          </a:p>
          <a:p>
            <a:r>
              <a:rPr lang="cs-CZ" sz="2400" dirty="0">
                <a:effectLst/>
                <a:latin typeface="Comic Sans MS" panose="030F0702030302020204" pitchFamily="66" charset="0"/>
              </a:rPr>
              <a:t>Opravy a rekonstrukce kotlů a výroba náhradních dílů</a:t>
            </a:r>
          </a:p>
          <a:p>
            <a:r>
              <a:rPr lang="cs-CZ" sz="2400" dirty="0">
                <a:effectLst/>
                <a:latin typeface="Comic Sans MS" panose="030F0702030302020204" pitchFamily="66" charset="0"/>
              </a:rPr>
              <a:t>Plynové infrazářiče i zářiče</a:t>
            </a:r>
          </a:p>
          <a:p>
            <a:r>
              <a:rPr lang="cs-CZ" sz="2400" dirty="0">
                <a:effectLst/>
                <a:latin typeface="Comic Sans MS" panose="030F0702030302020204" pitchFamily="66" charset="0"/>
              </a:rPr>
              <a:t>Průmyslové úpravny vod</a:t>
            </a:r>
          </a:p>
          <a:p>
            <a:r>
              <a:rPr lang="cs-CZ" sz="2400" dirty="0" err="1">
                <a:effectLst/>
                <a:latin typeface="Comic Sans MS" panose="030F0702030302020204" pitchFamily="66" charset="0"/>
              </a:rPr>
              <a:t>Demilinky</a:t>
            </a:r>
            <a:endParaRPr lang="cs-CZ" sz="2400" dirty="0">
              <a:effectLst/>
              <a:latin typeface="Comic Sans MS" panose="030F0702030302020204" pitchFamily="66" charset="0"/>
            </a:endParaRPr>
          </a:p>
          <a:p>
            <a:r>
              <a:rPr lang="cs-CZ" sz="2400" dirty="0">
                <a:effectLst/>
                <a:latin typeface="Comic Sans MS" panose="030F0702030302020204" pitchFamily="66" charset="0"/>
              </a:rPr>
              <a:t>Kogenerační jednotky</a:t>
            </a:r>
          </a:p>
          <a:p>
            <a:r>
              <a:rPr lang="cs-CZ" sz="2400" dirty="0">
                <a:effectLst/>
                <a:latin typeface="Comic Sans MS" panose="030F0702030302020204" pitchFamily="66" charset="0"/>
              </a:rPr>
              <a:t>Regulační stanice</a:t>
            </a:r>
            <a:br>
              <a:rPr lang="cs-CZ" sz="2400" dirty="0">
                <a:effectLst/>
                <a:latin typeface="Comic Sans MS" panose="030F0702030302020204" pitchFamily="66" charset="0"/>
              </a:rPr>
            </a:br>
            <a:br>
              <a:rPr lang="cs-CZ" sz="2400" dirty="0">
                <a:effectLst/>
                <a:latin typeface="Comic Sans MS" panose="030F0702030302020204" pitchFamily="66" charset="0"/>
              </a:rPr>
            </a:br>
            <a:br>
              <a:rPr lang="cs-CZ" dirty="0">
                <a:effectLst/>
              </a:rPr>
            </a:br>
            <a:endParaRPr lang="cs-CZ" dirty="0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96161D0-83B8-47D1-BAE1-F0A3F3996380}"/>
              </a:ext>
            </a:extLst>
          </p:cNvPr>
          <p:cNvSpPr/>
          <p:nvPr/>
        </p:nvSpPr>
        <p:spPr>
          <a:xfrm>
            <a:off x="2506133" y="491067"/>
            <a:ext cx="7992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Naše další služby: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19532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000">
        <p:fade/>
      </p:transition>
    </mc:Choice>
    <mc:Fallback>
      <p:transition spd="med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E2640-743C-458C-9A1C-B6A3DE8CB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  <a:latin typeface="Comic Sans MS" panose="030F0702030302020204" pitchFamily="66" charset="0"/>
              </a:rPr>
              <a:t>Děkujeme za pozornost a neváhejte nás kontaktovat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9C5BC72-9E8E-44EC-B0DD-18490A1BE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33" y="1997839"/>
            <a:ext cx="10420878" cy="4724693"/>
          </a:xfrm>
        </p:spPr>
        <p:txBody>
          <a:bodyPr>
            <a:normAutofit fontScale="47500" lnSpcReduction="20000"/>
          </a:bodyPr>
          <a:lstStyle/>
          <a:p>
            <a:r>
              <a:rPr lang="cs-CZ" sz="2900" dirty="0">
                <a:effectLst/>
                <a:latin typeface="Comic Sans MS" panose="030F0702030302020204" pitchFamily="66" charset="0"/>
              </a:rPr>
              <a:t>Kontakt</a:t>
            </a:r>
          </a:p>
          <a:p>
            <a:r>
              <a:rPr lang="cs-CZ" sz="2900" b="1" dirty="0">
                <a:effectLst/>
                <a:latin typeface="Comic Sans MS" panose="030F0702030302020204" pitchFamily="66" charset="0"/>
              </a:rPr>
              <a:t>Ing. Rostislav Mikulka</a:t>
            </a:r>
            <a:r>
              <a:rPr lang="cs-CZ" sz="2900" dirty="0">
                <a:effectLst/>
                <a:latin typeface="Comic Sans MS" panose="030F0702030302020204" pitchFamily="66" charset="0"/>
              </a:rPr>
              <a:t> - jednatel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mikulka@mkms.cz</a:t>
            </a:r>
          </a:p>
          <a:p>
            <a:r>
              <a:rPr lang="cs-CZ" sz="2900" b="1" dirty="0">
                <a:effectLst/>
                <a:latin typeface="Comic Sans MS" panose="030F0702030302020204" pitchFamily="66" charset="0"/>
              </a:rPr>
              <a:t>Dagmar </a:t>
            </a:r>
            <a:r>
              <a:rPr lang="cs-CZ" sz="2900" b="1" dirty="0" err="1">
                <a:effectLst/>
                <a:latin typeface="Comic Sans MS" panose="030F0702030302020204" pitchFamily="66" charset="0"/>
              </a:rPr>
              <a:t>Orsáková</a:t>
            </a:r>
            <a:r>
              <a:rPr lang="cs-CZ" sz="2900" dirty="0">
                <a:effectLst/>
                <a:latin typeface="Comic Sans MS" panose="030F0702030302020204" pitchFamily="66" charset="0"/>
              </a:rPr>
              <a:t> - obchodní manager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orsakova@mkms.cz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518 332 331</a:t>
            </a:r>
          </a:p>
          <a:p>
            <a:r>
              <a:rPr lang="cs-CZ" sz="2900" b="1" dirty="0">
                <a:effectLst/>
                <a:latin typeface="Comic Sans MS" panose="030F0702030302020204" pitchFamily="66" charset="0"/>
              </a:rPr>
              <a:t>Hana Hřešilová</a:t>
            </a:r>
            <a:r>
              <a:rPr lang="cs-CZ" sz="2900" dirty="0">
                <a:effectLst/>
                <a:latin typeface="Comic Sans MS" panose="030F0702030302020204" pitchFamily="66" charset="0"/>
              </a:rPr>
              <a:t> - ekonomický úsek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hresilova@mkms.cz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518 332 331</a:t>
            </a:r>
          </a:p>
          <a:p>
            <a:r>
              <a:rPr lang="cs-CZ" sz="2900" b="1" dirty="0">
                <a:effectLst/>
                <a:latin typeface="Comic Sans MS" panose="030F0702030302020204" pitchFamily="66" charset="0"/>
              </a:rPr>
              <a:t>MKMS s.r.o.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Třešňová 1158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696 62 Strážnice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br>
              <a:rPr lang="cs-CZ" sz="2900" dirty="0">
                <a:effectLst/>
                <a:latin typeface="Comic Sans MS" panose="030F0702030302020204" pitchFamily="66" charset="0"/>
              </a:rPr>
            </a:b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b="1" dirty="0">
                <a:effectLst/>
                <a:latin typeface="Comic Sans MS" panose="030F0702030302020204" pitchFamily="66" charset="0"/>
              </a:rPr>
              <a:t>poštovní adresa :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MKMS s.r.o.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Masarykova 378</a:t>
            </a:r>
            <a:br>
              <a:rPr lang="cs-CZ" sz="2900" dirty="0">
                <a:effectLst/>
                <a:latin typeface="Comic Sans MS" panose="030F0702030302020204" pitchFamily="66" charset="0"/>
              </a:rPr>
            </a:br>
            <a:r>
              <a:rPr lang="cs-CZ" sz="2900" dirty="0">
                <a:effectLst/>
                <a:latin typeface="Comic Sans MS" panose="030F0702030302020204" pitchFamily="66" charset="0"/>
              </a:rPr>
              <a:t>696 62 Strážnice</a:t>
            </a:r>
          </a:p>
          <a:p>
            <a:endParaRPr lang="cs-CZ" dirty="0">
              <a:effectLst/>
            </a:endParaRPr>
          </a:p>
          <a:p>
            <a:pPr marL="0" indent="0">
              <a:buNone/>
            </a:pPr>
            <a:endParaRPr lang="cs-CZ" dirty="0">
              <a:effectLst/>
            </a:endParaRPr>
          </a:p>
          <a:p>
            <a:pPr marL="0" indent="0">
              <a:buNone/>
            </a:pPr>
            <a:r>
              <a:rPr lang="cs-CZ" sz="6700" dirty="0">
                <a:effectLst/>
              </a:rPr>
              <a:t>		</a:t>
            </a:r>
            <a:r>
              <a:rPr lang="cs-CZ" sz="6700" dirty="0">
                <a:effectLst/>
                <a:latin typeface="Comic Sans MS" panose="030F0702030302020204" pitchFamily="66" charset="0"/>
              </a:rPr>
              <a:t>www.mkms.cz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EC65F69-69C4-4EE7-8B84-8F7490B40003}"/>
              </a:ext>
            </a:extLst>
          </p:cNvPr>
          <p:cNvSpPr/>
          <p:nvPr/>
        </p:nvSpPr>
        <p:spPr>
          <a:xfrm>
            <a:off x="3048000" y="1997839"/>
            <a:ext cx="7162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CDF9BD9-6EE0-42DD-88DE-8B4898D27792}"/>
              </a:ext>
            </a:extLst>
          </p:cNvPr>
          <p:cNvPicPr/>
          <p:nvPr/>
        </p:nvPicPr>
        <p:blipFill rotWithShape="1">
          <a:blip r:embed="rId2"/>
          <a:srcRect l="44312" t="34719" r="14352" b="22707"/>
          <a:stretch/>
        </p:blipFill>
        <p:spPr bwMode="auto">
          <a:xfrm>
            <a:off x="6417733" y="2514600"/>
            <a:ext cx="4629677" cy="3141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34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590</Words>
  <Application>Microsoft Office PowerPoint</Application>
  <PresentationFormat>Širokoúhlá obrazovka</PresentationFormat>
  <Paragraphs>38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Comic Sans MS</vt:lpstr>
      <vt:lpstr>Síť</vt:lpstr>
      <vt:lpstr>MKMS s.r.o.</vt:lpstr>
      <vt:lpstr>O nás</vt:lpstr>
      <vt:lpstr>Naše hlavní výrobní aktivity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za pozornost a neváhejte nás kontaktovat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MKMSsro</dc:creator>
  <cp:lastModifiedBy>MKMSsro</cp:lastModifiedBy>
  <cp:revision>17</cp:revision>
  <dcterms:created xsi:type="dcterms:W3CDTF">2019-11-27T07:17:36Z</dcterms:created>
  <dcterms:modified xsi:type="dcterms:W3CDTF">2019-11-28T07:32:35Z</dcterms:modified>
</cp:coreProperties>
</file>